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312" r:id="rId2"/>
    <p:sldId id="262" r:id="rId3"/>
    <p:sldId id="307" r:id="rId4"/>
    <p:sldId id="257" r:id="rId5"/>
    <p:sldId id="263" r:id="rId6"/>
    <p:sldId id="273" r:id="rId7"/>
    <p:sldId id="271" r:id="rId8"/>
    <p:sldId id="270" r:id="rId9"/>
    <p:sldId id="267" r:id="rId10"/>
    <p:sldId id="266" r:id="rId11"/>
    <p:sldId id="277" r:id="rId12"/>
    <p:sldId id="265" r:id="rId13"/>
    <p:sldId id="291" r:id="rId14"/>
    <p:sldId id="296" r:id="rId15"/>
    <p:sldId id="302" r:id="rId16"/>
    <p:sldId id="301" r:id="rId17"/>
    <p:sldId id="300" r:id="rId18"/>
    <p:sldId id="299" r:id="rId19"/>
    <p:sldId id="294" r:id="rId20"/>
    <p:sldId id="293" r:id="rId21"/>
    <p:sldId id="289" r:id="rId22"/>
    <p:sldId id="287" r:id="rId23"/>
    <p:sldId id="286" r:id="rId24"/>
    <p:sldId id="285" r:id="rId25"/>
    <p:sldId id="284" r:id="rId26"/>
    <p:sldId id="309" r:id="rId27"/>
    <p:sldId id="30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6805F1-1A26-4EA3-9773-7CB7D0B74A4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9D16008-07C8-4217-92C4-09136E1731E2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2000" dirty="0">
              <a:latin typeface="Algerian" pitchFamily="82" charset="0"/>
            </a:rPr>
            <a:t>MUST TO KNOW</a:t>
          </a:r>
          <a:endParaRPr lang="en-IN" sz="2000" dirty="0">
            <a:latin typeface="Algerian" pitchFamily="82" charset="0"/>
          </a:endParaRPr>
        </a:p>
      </dgm:t>
    </dgm:pt>
    <dgm:pt modelId="{C40A0F2F-4C93-4F39-82E3-A7ABA116290C}" type="parTrans" cxnId="{C5F9F286-A0D9-4819-B29F-BBD72255E484}">
      <dgm:prSet/>
      <dgm:spPr/>
      <dgm:t>
        <a:bodyPr/>
        <a:lstStyle/>
        <a:p>
          <a:endParaRPr lang="en-IN"/>
        </a:p>
      </dgm:t>
    </dgm:pt>
    <dgm:pt modelId="{0102D502-5EC6-4341-9353-D063FEA34653}" type="sibTrans" cxnId="{C5F9F286-A0D9-4819-B29F-BBD72255E484}">
      <dgm:prSet/>
      <dgm:spPr/>
      <dgm:t>
        <a:bodyPr/>
        <a:lstStyle/>
        <a:p>
          <a:endParaRPr lang="en-IN"/>
        </a:p>
      </dgm:t>
    </dgm:pt>
    <dgm:pt modelId="{A941703B-3989-4CCF-82DF-D90B0FAABB1E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2000" dirty="0">
              <a:latin typeface="Algerian" pitchFamily="82" charset="0"/>
            </a:rPr>
            <a:t>NEED TO KNOW</a:t>
          </a:r>
          <a:endParaRPr lang="en-IN" sz="2000" dirty="0">
            <a:latin typeface="Algerian" pitchFamily="82" charset="0"/>
          </a:endParaRPr>
        </a:p>
      </dgm:t>
    </dgm:pt>
    <dgm:pt modelId="{623A81B0-AA61-4533-B4EF-1AED26F973FA}" type="parTrans" cxnId="{66E5294D-CE2E-45DC-813F-8F280F56E14D}">
      <dgm:prSet/>
      <dgm:spPr/>
      <dgm:t>
        <a:bodyPr/>
        <a:lstStyle/>
        <a:p>
          <a:endParaRPr lang="en-IN"/>
        </a:p>
      </dgm:t>
    </dgm:pt>
    <dgm:pt modelId="{A780C15A-201C-4148-AC6F-614AE8DAB747}" type="sibTrans" cxnId="{66E5294D-CE2E-45DC-813F-8F280F56E14D}">
      <dgm:prSet/>
      <dgm:spPr/>
      <dgm:t>
        <a:bodyPr/>
        <a:lstStyle/>
        <a:p>
          <a:endParaRPr lang="en-IN"/>
        </a:p>
      </dgm:t>
    </dgm:pt>
    <dgm:pt modelId="{C359A1FE-0145-4C64-A42E-34284E3F2E08}">
      <dgm:prSet phldrT="[Text]"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2400" dirty="0"/>
            <a:t>AIMS AND OBJECTIVES OF PEDODONTICS</a:t>
          </a:r>
          <a:r>
            <a:rPr lang="en-IN" sz="3300" dirty="0"/>
            <a:t>.    </a:t>
          </a:r>
        </a:p>
      </dgm:t>
    </dgm:pt>
    <dgm:pt modelId="{919A282E-3D4A-4D20-9FCD-43521C15E4B0}" type="parTrans" cxnId="{BEF78FB1-7228-41EE-8839-1CFE77CD600A}">
      <dgm:prSet/>
      <dgm:spPr/>
      <dgm:t>
        <a:bodyPr/>
        <a:lstStyle/>
        <a:p>
          <a:endParaRPr lang="en-IN"/>
        </a:p>
      </dgm:t>
    </dgm:pt>
    <dgm:pt modelId="{6115E501-B288-4BD8-9913-8AFAF9AD0260}" type="sibTrans" cxnId="{BEF78FB1-7228-41EE-8839-1CFE77CD600A}">
      <dgm:prSet/>
      <dgm:spPr/>
      <dgm:t>
        <a:bodyPr/>
        <a:lstStyle/>
        <a:p>
          <a:endParaRPr lang="en-IN"/>
        </a:p>
      </dgm:t>
    </dgm:pt>
    <dgm:pt modelId="{85681603-BE50-42FD-A9CC-64FFB9A98157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2000" dirty="0">
              <a:latin typeface="Algerian" pitchFamily="82" charset="0"/>
            </a:rPr>
            <a:t>DESIRE TO KNOW</a:t>
          </a:r>
          <a:endParaRPr lang="en-IN" sz="2000" dirty="0">
            <a:latin typeface="Algerian" pitchFamily="82" charset="0"/>
          </a:endParaRPr>
        </a:p>
      </dgm:t>
    </dgm:pt>
    <dgm:pt modelId="{16F102E4-6FD0-413E-AF0B-9570D55D97BD}" type="parTrans" cxnId="{0617CFDD-9050-420B-98F8-383EB9835786}">
      <dgm:prSet/>
      <dgm:spPr/>
      <dgm:t>
        <a:bodyPr/>
        <a:lstStyle/>
        <a:p>
          <a:endParaRPr lang="en-IN"/>
        </a:p>
      </dgm:t>
    </dgm:pt>
    <dgm:pt modelId="{627C5BB0-3A72-45D9-A394-256EE3986AB3}" type="sibTrans" cxnId="{0617CFDD-9050-420B-98F8-383EB9835786}">
      <dgm:prSet/>
      <dgm:spPr/>
      <dgm:t>
        <a:bodyPr/>
        <a:lstStyle/>
        <a:p>
          <a:endParaRPr lang="en-IN"/>
        </a:p>
      </dgm:t>
    </dgm:pt>
    <dgm:pt modelId="{CF78353C-ED4A-44F8-82B9-AB8E4EAFD0F1}">
      <dgm:prSet phldrT="[Text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2400" dirty="0"/>
            <a:t>INDIAN SOCIETY OF PEDODONTIC AND PREVENTIVE DENTISTRY. </a:t>
          </a:r>
        </a:p>
      </dgm:t>
    </dgm:pt>
    <dgm:pt modelId="{54F185F7-14B0-456C-85EA-EEB4DF057879}" type="parTrans" cxnId="{70DC0632-5769-435E-8FC4-D99990ABC8EE}">
      <dgm:prSet/>
      <dgm:spPr/>
      <dgm:t>
        <a:bodyPr/>
        <a:lstStyle/>
        <a:p>
          <a:endParaRPr lang="en-IN"/>
        </a:p>
      </dgm:t>
    </dgm:pt>
    <dgm:pt modelId="{2A20F437-CC18-4F4D-A35D-EF123183B3B3}" type="sibTrans" cxnId="{70DC0632-5769-435E-8FC4-D99990ABC8EE}">
      <dgm:prSet/>
      <dgm:spPr/>
      <dgm:t>
        <a:bodyPr/>
        <a:lstStyle/>
        <a:p>
          <a:endParaRPr lang="en-IN"/>
        </a:p>
      </dgm:t>
    </dgm:pt>
    <dgm:pt modelId="{B638C75D-5E26-4E3D-A5D4-23250FFCC06C}">
      <dgm:prSet phldrT="[Text]" custT="1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1800" dirty="0"/>
            <a:t> </a:t>
          </a:r>
          <a:r>
            <a:rPr lang="en-IN" sz="2800" dirty="0"/>
            <a:t>IMPORTANCE OF PRIMARY      TEETH.</a:t>
          </a:r>
        </a:p>
      </dgm:t>
    </dgm:pt>
    <dgm:pt modelId="{7A5529E1-218E-4072-8B44-CCB999EF0CB2}" type="sibTrans" cxnId="{0DEA0A12-0BB9-419A-8DE2-8A3E5AB357C2}">
      <dgm:prSet/>
      <dgm:spPr/>
      <dgm:t>
        <a:bodyPr/>
        <a:lstStyle/>
        <a:p>
          <a:endParaRPr lang="en-IN"/>
        </a:p>
      </dgm:t>
    </dgm:pt>
    <dgm:pt modelId="{432BB2C1-C41E-48D1-ABA9-E06CDF6C82F7}" type="parTrans" cxnId="{0DEA0A12-0BB9-419A-8DE2-8A3E5AB357C2}">
      <dgm:prSet/>
      <dgm:spPr/>
      <dgm:t>
        <a:bodyPr/>
        <a:lstStyle/>
        <a:p>
          <a:endParaRPr lang="en-IN"/>
        </a:p>
      </dgm:t>
    </dgm:pt>
    <dgm:pt modelId="{8EE6F9A4-F927-4AB3-8F6F-3F5BEAD38DD9}">
      <dgm:prSet phldrT="[Text]"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2400" dirty="0"/>
            <a:t>PEDODONTIC  TRIANGLE</a:t>
          </a:r>
        </a:p>
      </dgm:t>
    </dgm:pt>
    <dgm:pt modelId="{87B64979-AA85-4566-A32C-3E4766A57894}" type="parTrans" cxnId="{E3136FBA-417F-49C3-9796-5420D3E19DBF}">
      <dgm:prSet/>
      <dgm:spPr/>
      <dgm:t>
        <a:bodyPr/>
        <a:lstStyle/>
        <a:p>
          <a:endParaRPr lang="en-US"/>
        </a:p>
      </dgm:t>
    </dgm:pt>
    <dgm:pt modelId="{2C0A67DC-63AC-47BC-BD40-4F3AFD0FD5FC}" type="sibTrans" cxnId="{E3136FBA-417F-49C3-9796-5420D3E19DBF}">
      <dgm:prSet/>
      <dgm:spPr/>
      <dgm:t>
        <a:bodyPr/>
        <a:lstStyle/>
        <a:p>
          <a:endParaRPr lang="en-US"/>
        </a:p>
      </dgm:t>
    </dgm:pt>
    <dgm:pt modelId="{4D793AC0-8BC0-46A1-90B8-E2587786EE80}">
      <dgm:prSet phldrT="[Text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2400" dirty="0"/>
            <a:t>SCOPE OF PEDIATRIC DENTISTRY.</a:t>
          </a:r>
        </a:p>
      </dgm:t>
    </dgm:pt>
    <dgm:pt modelId="{9CEE4952-7919-4B93-A335-D509A2579BBD}" type="parTrans" cxnId="{F99DF1B3-EFEE-41F0-996E-6D04398CF3F7}">
      <dgm:prSet/>
      <dgm:spPr/>
      <dgm:t>
        <a:bodyPr/>
        <a:lstStyle/>
        <a:p>
          <a:endParaRPr lang="en-US"/>
        </a:p>
      </dgm:t>
    </dgm:pt>
    <dgm:pt modelId="{C01427CA-2321-40AA-AFA5-C1AA73911DFF}" type="sibTrans" cxnId="{F99DF1B3-EFEE-41F0-996E-6D04398CF3F7}">
      <dgm:prSet/>
      <dgm:spPr/>
      <dgm:t>
        <a:bodyPr/>
        <a:lstStyle/>
        <a:p>
          <a:endParaRPr lang="en-US"/>
        </a:p>
      </dgm:t>
    </dgm:pt>
    <dgm:pt modelId="{33B8C528-80B2-472D-9692-8F1788AB7EC9}" type="pres">
      <dgm:prSet presAssocID="{B36805F1-1A26-4EA3-9773-7CB7D0B74A47}" presName="Name0" presStyleCnt="0">
        <dgm:presLayoutVars>
          <dgm:dir/>
          <dgm:animLvl val="lvl"/>
          <dgm:resizeHandles val="exact"/>
        </dgm:presLayoutVars>
      </dgm:prSet>
      <dgm:spPr/>
    </dgm:pt>
    <dgm:pt modelId="{DD4A62C7-52B3-4878-BF01-E85F977063BD}" type="pres">
      <dgm:prSet presAssocID="{69D16008-07C8-4217-92C4-09136E1731E2}" presName="linNode" presStyleCnt="0"/>
      <dgm:spPr/>
    </dgm:pt>
    <dgm:pt modelId="{D4CBDBA8-A4E6-4F9A-B98A-1579BA25CE39}" type="pres">
      <dgm:prSet presAssocID="{69D16008-07C8-4217-92C4-09136E1731E2}" presName="parentText" presStyleLbl="node1" presStyleIdx="0" presStyleCnt="3" custLinFactNeighborY="-151">
        <dgm:presLayoutVars>
          <dgm:chMax val="1"/>
          <dgm:bulletEnabled val="1"/>
        </dgm:presLayoutVars>
      </dgm:prSet>
      <dgm:spPr/>
    </dgm:pt>
    <dgm:pt modelId="{F1D7AD5C-DB44-4A19-8B7F-FADF354433E5}" type="pres">
      <dgm:prSet presAssocID="{69D16008-07C8-4217-92C4-09136E1731E2}" presName="descendantText" presStyleLbl="alignAccFollowNode1" presStyleIdx="0" presStyleCnt="3">
        <dgm:presLayoutVars>
          <dgm:bulletEnabled val="1"/>
        </dgm:presLayoutVars>
      </dgm:prSet>
      <dgm:spPr/>
    </dgm:pt>
    <dgm:pt modelId="{C20CC4C3-A18D-47A0-B61A-C86FAC7878AB}" type="pres">
      <dgm:prSet presAssocID="{0102D502-5EC6-4341-9353-D063FEA34653}" presName="sp" presStyleCnt="0"/>
      <dgm:spPr/>
    </dgm:pt>
    <dgm:pt modelId="{54A3307B-93E8-4A13-9DC4-895525361CF7}" type="pres">
      <dgm:prSet presAssocID="{A941703B-3989-4CCF-82DF-D90B0FAABB1E}" presName="linNode" presStyleCnt="0"/>
      <dgm:spPr/>
    </dgm:pt>
    <dgm:pt modelId="{9C9D0967-FA58-46BA-9235-5B5B6530A1AA}" type="pres">
      <dgm:prSet presAssocID="{A941703B-3989-4CCF-82DF-D90B0FAABB1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ED89CD7F-7917-4904-80B4-783F736258A1}" type="pres">
      <dgm:prSet presAssocID="{A941703B-3989-4CCF-82DF-D90B0FAABB1E}" presName="descendantText" presStyleLbl="alignAccFollowNode1" presStyleIdx="1" presStyleCnt="3">
        <dgm:presLayoutVars>
          <dgm:bulletEnabled val="1"/>
        </dgm:presLayoutVars>
      </dgm:prSet>
      <dgm:spPr/>
    </dgm:pt>
    <dgm:pt modelId="{644D8222-4A71-4720-8FA7-1D26A5AFF0B5}" type="pres">
      <dgm:prSet presAssocID="{A780C15A-201C-4148-AC6F-614AE8DAB747}" presName="sp" presStyleCnt="0"/>
      <dgm:spPr/>
    </dgm:pt>
    <dgm:pt modelId="{AFE0987D-7B5A-4C81-BA3B-2D2739472C53}" type="pres">
      <dgm:prSet presAssocID="{85681603-BE50-42FD-A9CC-64FFB9A98157}" presName="linNode" presStyleCnt="0"/>
      <dgm:spPr/>
    </dgm:pt>
    <dgm:pt modelId="{CF365A74-CAAD-414D-A1D9-DFD9ADC1E2B8}" type="pres">
      <dgm:prSet presAssocID="{85681603-BE50-42FD-A9CC-64FFB9A98157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E67F6727-7A83-4D6F-B692-20DDFF77EE91}" type="pres">
      <dgm:prSet presAssocID="{85681603-BE50-42FD-A9CC-64FFB9A98157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0DEA0A12-0BB9-419A-8DE2-8A3E5AB357C2}" srcId="{69D16008-07C8-4217-92C4-09136E1731E2}" destId="{B638C75D-5E26-4E3D-A5D4-23250FFCC06C}" srcOrd="0" destOrd="0" parTransId="{432BB2C1-C41E-48D1-ABA9-E06CDF6C82F7}" sibTransId="{7A5529E1-218E-4072-8B44-CCB999EF0CB2}"/>
    <dgm:cxn modelId="{6FA3EA17-3A74-49B9-BB25-615AB873FA5A}" type="presOf" srcId="{69D16008-07C8-4217-92C4-09136E1731E2}" destId="{D4CBDBA8-A4E6-4F9A-B98A-1579BA25CE39}" srcOrd="0" destOrd="0" presId="urn:microsoft.com/office/officeart/2005/8/layout/vList5"/>
    <dgm:cxn modelId="{6F928D28-689A-49C8-9E9B-24476FA11600}" type="presOf" srcId="{4D793AC0-8BC0-46A1-90B8-E2587786EE80}" destId="{E67F6727-7A83-4D6F-B692-20DDFF77EE91}" srcOrd="0" destOrd="1" presId="urn:microsoft.com/office/officeart/2005/8/layout/vList5"/>
    <dgm:cxn modelId="{96245030-5DA2-43D3-8929-0F680CCC4A5A}" type="presOf" srcId="{CF78353C-ED4A-44F8-82B9-AB8E4EAFD0F1}" destId="{E67F6727-7A83-4D6F-B692-20DDFF77EE91}" srcOrd="0" destOrd="0" presId="urn:microsoft.com/office/officeart/2005/8/layout/vList5"/>
    <dgm:cxn modelId="{70DC0632-5769-435E-8FC4-D99990ABC8EE}" srcId="{85681603-BE50-42FD-A9CC-64FFB9A98157}" destId="{CF78353C-ED4A-44F8-82B9-AB8E4EAFD0F1}" srcOrd="0" destOrd="0" parTransId="{54F185F7-14B0-456C-85EA-EEB4DF057879}" sibTransId="{2A20F437-CC18-4F4D-A35D-EF123183B3B3}"/>
    <dgm:cxn modelId="{C8F3A768-97F2-4081-8EB4-C20844946862}" type="presOf" srcId="{85681603-BE50-42FD-A9CC-64FFB9A98157}" destId="{CF365A74-CAAD-414D-A1D9-DFD9ADC1E2B8}" srcOrd="0" destOrd="0" presId="urn:microsoft.com/office/officeart/2005/8/layout/vList5"/>
    <dgm:cxn modelId="{66E5294D-CE2E-45DC-813F-8F280F56E14D}" srcId="{B36805F1-1A26-4EA3-9773-7CB7D0B74A47}" destId="{A941703B-3989-4CCF-82DF-D90B0FAABB1E}" srcOrd="1" destOrd="0" parTransId="{623A81B0-AA61-4533-B4EF-1AED26F973FA}" sibTransId="{A780C15A-201C-4148-AC6F-614AE8DAB747}"/>
    <dgm:cxn modelId="{C5F9F286-A0D9-4819-B29F-BBD72255E484}" srcId="{B36805F1-1A26-4EA3-9773-7CB7D0B74A47}" destId="{69D16008-07C8-4217-92C4-09136E1731E2}" srcOrd="0" destOrd="0" parTransId="{C40A0F2F-4C93-4F39-82E3-A7ABA116290C}" sibTransId="{0102D502-5EC6-4341-9353-D063FEA34653}"/>
    <dgm:cxn modelId="{8543358C-F02C-4605-A83F-CD9C905D6D48}" type="presOf" srcId="{8EE6F9A4-F927-4AB3-8F6F-3F5BEAD38DD9}" destId="{ED89CD7F-7917-4904-80B4-783F736258A1}" srcOrd="0" destOrd="1" presId="urn:microsoft.com/office/officeart/2005/8/layout/vList5"/>
    <dgm:cxn modelId="{59B1E49E-0B1A-44F6-839E-25E1E1617A83}" type="presOf" srcId="{A941703B-3989-4CCF-82DF-D90B0FAABB1E}" destId="{9C9D0967-FA58-46BA-9235-5B5B6530A1AA}" srcOrd="0" destOrd="0" presId="urn:microsoft.com/office/officeart/2005/8/layout/vList5"/>
    <dgm:cxn modelId="{F6E7B0AD-C49F-409D-AB57-BD269625D202}" type="presOf" srcId="{B36805F1-1A26-4EA3-9773-7CB7D0B74A47}" destId="{33B8C528-80B2-472D-9692-8F1788AB7EC9}" srcOrd="0" destOrd="0" presId="urn:microsoft.com/office/officeart/2005/8/layout/vList5"/>
    <dgm:cxn modelId="{BEF78FB1-7228-41EE-8839-1CFE77CD600A}" srcId="{A941703B-3989-4CCF-82DF-D90B0FAABB1E}" destId="{C359A1FE-0145-4C64-A42E-34284E3F2E08}" srcOrd="0" destOrd="0" parTransId="{919A282E-3D4A-4D20-9FCD-43521C15E4B0}" sibTransId="{6115E501-B288-4BD8-9913-8AFAF9AD0260}"/>
    <dgm:cxn modelId="{F99DF1B3-EFEE-41F0-996E-6D04398CF3F7}" srcId="{85681603-BE50-42FD-A9CC-64FFB9A98157}" destId="{4D793AC0-8BC0-46A1-90B8-E2587786EE80}" srcOrd="1" destOrd="0" parTransId="{9CEE4952-7919-4B93-A335-D509A2579BBD}" sibTransId="{C01427CA-2321-40AA-AFA5-C1AA73911DFF}"/>
    <dgm:cxn modelId="{E3136FBA-417F-49C3-9796-5420D3E19DBF}" srcId="{A941703B-3989-4CCF-82DF-D90B0FAABB1E}" destId="{8EE6F9A4-F927-4AB3-8F6F-3F5BEAD38DD9}" srcOrd="1" destOrd="0" parTransId="{87B64979-AA85-4566-A32C-3E4766A57894}" sibTransId="{2C0A67DC-63AC-47BC-BD40-4F3AFD0FD5FC}"/>
    <dgm:cxn modelId="{0617CFDD-9050-420B-98F8-383EB9835786}" srcId="{B36805F1-1A26-4EA3-9773-7CB7D0B74A47}" destId="{85681603-BE50-42FD-A9CC-64FFB9A98157}" srcOrd="2" destOrd="0" parTransId="{16F102E4-6FD0-413E-AF0B-9570D55D97BD}" sibTransId="{627C5BB0-3A72-45D9-A394-256EE3986AB3}"/>
    <dgm:cxn modelId="{12E363E1-60FF-4116-8B8E-EDC97FD37A19}" type="presOf" srcId="{B638C75D-5E26-4E3D-A5D4-23250FFCC06C}" destId="{F1D7AD5C-DB44-4A19-8B7F-FADF354433E5}" srcOrd="0" destOrd="0" presId="urn:microsoft.com/office/officeart/2005/8/layout/vList5"/>
    <dgm:cxn modelId="{1EE2F1FF-A9E0-4050-A8D9-5B4FF2FD0981}" type="presOf" srcId="{C359A1FE-0145-4C64-A42E-34284E3F2E08}" destId="{ED89CD7F-7917-4904-80B4-783F736258A1}" srcOrd="0" destOrd="0" presId="urn:microsoft.com/office/officeart/2005/8/layout/vList5"/>
    <dgm:cxn modelId="{BC49A306-85C3-4610-AD44-4369E66927F9}" type="presParOf" srcId="{33B8C528-80B2-472D-9692-8F1788AB7EC9}" destId="{DD4A62C7-52B3-4878-BF01-E85F977063BD}" srcOrd="0" destOrd="0" presId="urn:microsoft.com/office/officeart/2005/8/layout/vList5"/>
    <dgm:cxn modelId="{A2444706-2888-4742-B65D-8DF5BDB5F1FA}" type="presParOf" srcId="{DD4A62C7-52B3-4878-BF01-E85F977063BD}" destId="{D4CBDBA8-A4E6-4F9A-B98A-1579BA25CE39}" srcOrd="0" destOrd="0" presId="urn:microsoft.com/office/officeart/2005/8/layout/vList5"/>
    <dgm:cxn modelId="{DA62B873-AFF3-4BE6-BD8F-3A2F958FBC86}" type="presParOf" srcId="{DD4A62C7-52B3-4878-BF01-E85F977063BD}" destId="{F1D7AD5C-DB44-4A19-8B7F-FADF354433E5}" srcOrd="1" destOrd="0" presId="urn:microsoft.com/office/officeart/2005/8/layout/vList5"/>
    <dgm:cxn modelId="{3214B393-D94E-4B98-B0B6-FDDFE6EB268C}" type="presParOf" srcId="{33B8C528-80B2-472D-9692-8F1788AB7EC9}" destId="{C20CC4C3-A18D-47A0-B61A-C86FAC7878AB}" srcOrd="1" destOrd="0" presId="urn:microsoft.com/office/officeart/2005/8/layout/vList5"/>
    <dgm:cxn modelId="{5918A36F-3BE2-4C01-97E7-5C595475FB9F}" type="presParOf" srcId="{33B8C528-80B2-472D-9692-8F1788AB7EC9}" destId="{54A3307B-93E8-4A13-9DC4-895525361CF7}" srcOrd="2" destOrd="0" presId="urn:microsoft.com/office/officeart/2005/8/layout/vList5"/>
    <dgm:cxn modelId="{7F60244C-C715-4A87-B2B0-FA9EFF3DE565}" type="presParOf" srcId="{54A3307B-93E8-4A13-9DC4-895525361CF7}" destId="{9C9D0967-FA58-46BA-9235-5B5B6530A1AA}" srcOrd="0" destOrd="0" presId="urn:microsoft.com/office/officeart/2005/8/layout/vList5"/>
    <dgm:cxn modelId="{D2253901-A691-45FE-8501-0F581F2D8060}" type="presParOf" srcId="{54A3307B-93E8-4A13-9DC4-895525361CF7}" destId="{ED89CD7F-7917-4904-80B4-783F736258A1}" srcOrd="1" destOrd="0" presId="urn:microsoft.com/office/officeart/2005/8/layout/vList5"/>
    <dgm:cxn modelId="{1484586E-2064-4D17-824C-3D6A8A3835B6}" type="presParOf" srcId="{33B8C528-80B2-472D-9692-8F1788AB7EC9}" destId="{644D8222-4A71-4720-8FA7-1D26A5AFF0B5}" srcOrd="3" destOrd="0" presId="urn:microsoft.com/office/officeart/2005/8/layout/vList5"/>
    <dgm:cxn modelId="{0816305B-874A-4767-91C1-006D1285C0B8}" type="presParOf" srcId="{33B8C528-80B2-472D-9692-8F1788AB7EC9}" destId="{AFE0987D-7B5A-4C81-BA3B-2D2739472C53}" srcOrd="4" destOrd="0" presId="urn:microsoft.com/office/officeart/2005/8/layout/vList5"/>
    <dgm:cxn modelId="{55BB5C76-874F-46C8-A2DB-FC473A1D806E}" type="presParOf" srcId="{AFE0987D-7B5A-4C81-BA3B-2D2739472C53}" destId="{CF365A74-CAAD-414D-A1D9-DFD9ADC1E2B8}" srcOrd="0" destOrd="0" presId="urn:microsoft.com/office/officeart/2005/8/layout/vList5"/>
    <dgm:cxn modelId="{87E635F2-9385-4A19-9132-65034DBA86E8}" type="presParOf" srcId="{AFE0987D-7B5A-4C81-BA3B-2D2739472C53}" destId="{E67F6727-7A83-4D6F-B692-20DDFF77EE9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D7AD5C-DB44-4A19-8B7F-FADF354433E5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5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800" kern="1200" dirty="0"/>
            <a:t> </a:t>
          </a:r>
          <a:r>
            <a:rPr lang="en-IN" sz="2800" kern="1200" dirty="0"/>
            <a:t>IMPORTANCE OF PRIMARY      TEETH.</a:t>
          </a:r>
        </a:p>
      </dsp:txBody>
      <dsp:txXfrm rot="-5400000">
        <a:off x="2962656" y="205028"/>
        <a:ext cx="5209983" cy="1052927"/>
      </dsp:txXfrm>
    </dsp:sp>
    <dsp:sp modelId="{D4CBDBA8-A4E6-4F9A-B98A-1579BA25CE39}">
      <dsp:nvSpPr>
        <dsp:cNvPr id="0" name=""/>
        <dsp:cNvSpPr/>
      </dsp:nvSpPr>
      <dsp:spPr>
        <a:xfrm>
          <a:off x="0" y="7"/>
          <a:ext cx="2962656" cy="1458562"/>
        </a:xfrm>
        <a:prstGeom prst="roundRect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lgerian" pitchFamily="82" charset="0"/>
            </a:rPr>
            <a:t>MUST TO KNOW</a:t>
          </a:r>
          <a:endParaRPr lang="en-IN" sz="2000" kern="1200" dirty="0">
            <a:latin typeface="Algerian" pitchFamily="82" charset="0"/>
          </a:endParaRPr>
        </a:p>
      </dsp:txBody>
      <dsp:txXfrm>
        <a:off x="71201" y="71208"/>
        <a:ext cx="2820254" cy="1316160"/>
      </dsp:txXfrm>
    </dsp:sp>
    <dsp:sp modelId="{ED89CD7F-7917-4904-80B4-783F736258A1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2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2400" kern="1200" dirty="0"/>
            <a:t>AIMS AND OBJECTIVES OF PEDODONTICS</a:t>
          </a:r>
          <a:r>
            <a:rPr lang="en-IN" sz="3300" kern="1200" dirty="0"/>
            <a:t>.   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2400" kern="1200" dirty="0"/>
            <a:t>PEDODONTIC  TRIANGLE</a:t>
          </a:r>
        </a:p>
      </dsp:txBody>
      <dsp:txXfrm rot="-5400000">
        <a:off x="2962656" y="1736518"/>
        <a:ext cx="5209983" cy="1052927"/>
      </dsp:txXfrm>
    </dsp:sp>
    <dsp:sp modelId="{9C9D0967-FA58-46BA-9235-5B5B6530A1AA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lgerian" pitchFamily="82" charset="0"/>
            </a:rPr>
            <a:t>NEED TO KNOW</a:t>
          </a:r>
          <a:endParaRPr lang="en-IN" sz="2000" kern="1200" dirty="0">
            <a:latin typeface="Algerian" pitchFamily="82" charset="0"/>
          </a:endParaRPr>
        </a:p>
      </dsp:txBody>
      <dsp:txXfrm>
        <a:off x="71201" y="1604901"/>
        <a:ext cx="2820254" cy="1316160"/>
      </dsp:txXfrm>
    </dsp:sp>
    <dsp:sp modelId="{E67F6727-7A83-4D6F-B692-20DDFF77EE91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4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2400" kern="1200" dirty="0"/>
            <a:t>INDIAN SOCIETY OF PEDODONTIC AND PREVENTIVE DENTISTRY.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2400" kern="1200" dirty="0"/>
            <a:t>SCOPE OF PEDIATRIC DENTISTRY.</a:t>
          </a:r>
        </a:p>
      </dsp:txBody>
      <dsp:txXfrm rot="-5400000">
        <a:off x="2962656" y="3268008"/>
        <a:ext cx="5209983" cy="1052927"/>
      </dsp:txXfrm>
    </dsp:sp>
    <dsp:sp modelId="{CF365A74-CAAD-414D-A1D9-DFD9ADC1E2B8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lgerian" pitchFamily="82" charset="0"/>
            </a:rPr>
            <a:t>DESIRE TO KNOW</a:t>
          </a:r>
          <a:endParaRPr lang="en-IN" sz="2000" kern="1200" dirty="0">
            <a:latin typeface="Algerian" pitchFamily="82" charset="0"/>
          </a:endParaRPr>
        </a:p>
      </dsp:txBody>
      <dsp:txXfrm>
        <a:off x="71201" y="3136391"/>
        <a:ext cx="2820254" cy="131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E6A7-BBBC-4564-AD13-3A756BC6D7EC}" type="datetimeFigureOut">
              <a:rPr lang="en-US" smtClean="0"/>
              <a:pPr/>
              <a:t>8/24/2022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78218-55F9-4E15-BBA6-410CCF595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CA0-C451-4CE0-A382-E4D7D937ED5B}" type="datetime1">
              <a:rPr lang="en-US" smtClean="0"/>
              <a:pPr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72BFD-BEB9-42E7-9CC4-84EDC27DD437}" type="datetime1">
              <a:rPr lang="en-US" smtClean="0"/>
              <a:pPr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0A97-715D-4B4B-AAFC-73372A67FF9C}" type="datetime1">
              <a:rPr lang="en-US" smtClean="0"/>
              <a:pPr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D435-65FE-4DAB-B8E6-F076FB9896EE}" type="datetime1">
              <a:rPr lang="en-US" smtClean="0"/>
              <a:pPr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6B966-C8F6-4D89-AB18-2F755F3BE44D}" type="datetime1">
              <a:rPr lang="en-US" smtClean="0"/>
              <a:pPr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E4BB-60E4-4B85-B54B-B04ADA6A9B94}" type="datetime1">
              <a:rPr lang="en-US" smtClean="0"/>
              <a:pPr/>
              <a:t>8/24/2022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93389-9796-4E8B-8F47-8179CECD437D}" type="datetime1">
              <a:rPr lang="en-US" smtClean="0"/>
              <a:pPr/>
              <a:t>8/24/2022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271D-07FC-4EAA-9846-99D47762DD60}" type="datetime1">
              <a:rPr lang="en-US" smtClean="0"/>
              <a:pPr/>
              <a:t>8/24/2022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F0CA-0366-45AC-B61C-4B03699443D1}" type="datetime1">
              <a:rPr lang="en-US" smtClean="0"/>
              <a:pPr/>
              <a:t>8/24/2022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4175-E5F5-4A94-82DD-714842135E3E}" type="datetime1">
              <a:rPr lang="en-US" smtClean="0"/>
              <a:pPr/>
              <a:t>8/24/2022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F0114-D300-4951-95C9-E5E7D52261B4}" type="datetime1">
              <a:rPr lang="en-US" smtClean="0"/>
              <a:pPr/>
              <a:t>8/24/2022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978D5-46A4-4E9F-B1F3-008C7CBD9E6A}" type="datetime1">
              <a:rPr lang="en-US" smtClean="0"/>
              <a:pPr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53841-AF3E-497F-8C9D-F7C903111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7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04257" y="381001"/>
            <a:ext cx="74893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819400"/>
            <a:ext cx="7663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       INTRODUCTION OF PEDODONTICS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5715000"/>
            <a:ext cx="85452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OF PEDODONTICS AND PREVENTIVE DENTISTRY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0"/>
            <a:ext cx="1393371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DIFEERENCE BETWEEN CHILD AND ADULT PATIENT: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Hippocrates in the 5</a:t>
            </a:r>
            <a:r>
              <a:rPr lang="en-US" baseline="30000" dirty="0"/>
              <a:t>th</a:t>
            </a:r>
            <a:r>
              <a:rPr lang="en-US" dirty="0"/>
              <a:t> century BC talked about the differences between child and adult.</a:t>
            </a:r>
          </a:p>
          <a:p>
            <a:r>
              <a:rPr lang="en-US" dirty="0"/>
              <a:t>Celsius recognized that the child must be treated differently from adults.</a:t>
            </a:r>
          </a:p>
          <a:p>
            <a:r>
              <a:rPr lang="en-US" dirty="0"/>
              <a:t>A child differs from an adult in </a:t>
            </a:r>
            <a:r>
              <a:rPr lang="en-US" dirty="0" err="1"/>
              <a:t>varius</a:t>
            </a:r>
            <a:r>
              <a:rPr lang="en-US" dirty="0"/>
              <a:t> ways-</a:t>
            </a:r>
          </a:p>
          <a:p>
            <a:r>
              <a:rPr lang="en-US" dirty="0"/>
              <a:t>Physical </a:t>
            </a:r>
          </a:p>
          <a:p>
            <a:r>
              <a:rPr lang="en-US" dirty="0"/>
              <a:t>Emotional and psychological</a:t>
            </a:r>
          </a:p>
          <a:p>
            <a:r>
              <a:rPr lang="en-US" dirty="0"/>
              <a:t>Consideration of </a:t>
            </a:r>
            <a:r>
              <a:rPr lang="en-US" dirty="0" err="1"/>
              <a:t>behaviour</a:t>
            </a:r>
            <a:endParaRPr lang="en-US" dirty="0"/>
          </a:p>
          <a:p>
            <a:r>
              <a:rPr lang="en-US" dirty="0"/>
              <a:t>Treatment considerations.</a:t>
            </a:r>
          </a:p>
        </p:txBody>
      </p:sp>
      <p:pic>
        <p:nvPicPr>
          <p:cNvPr id="1026" name="Picture 2" descr="E:\pediatric dentistry images\play-spo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4267201"/>
            <a:ext cx="3505200" cy="2590800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Physical differences: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Anatomy – a child’s upper respiratory tract is predispose to obstruction at various sites because of narrow nasal </a:t>
            </a:r>
            <a:r>
              <a:rPr lang="en-US" dirty="0" err="1"/>
              <a:t>passages,tongue,oral</a:t>
            </a:r>
            <a:r>
              <a:rPr lang="en-US" dirty="0"/>
              <a:t> cavity disproportions and decreased airway diameter characteristics of infants and young adults.</a:t>
            </a:r>
          </a:p>
          <a:p>
            <a:r>
              <a:rPr lang="en-US" dirty="0"/>
              <a:t>In resting position a 20-30degree head tilt position is best for treating a child.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Physiology : alveolar </a:t>
            </a:r>
            <a:r>
              <a:rPr lang="en-US" dirty="0" err="1"/>
              <a:t>ventillation</a:t>
            </a:r>
            <a:r>
              <a:rPr lang="en-US" dirty="0"/>
              <a:t> (AV) is greater in a child but functional residual capacity (FRC) is lesser ,volume of remaining gas concentration after normal respiration is less.</a:t>
            </a:r>
          </a:p>
          <a:p>
            <a:r>
              <a:rPr lang="en-US" dirty="0"/>
              <a:t>AV/FRC decides the changes in inspired gas concentration .child reacts more rapidly to inhaled gases.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Cardiovascular system: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Physiology- heart rate averages 120 beats in newborn, decreases throughout childhood value by 10-12 years.</a:t>
            </a:r>
          </a:p>
          <a:p>
            <a:r>
              <a:rPr lang="en-US" dirty="0"/>
              <a:t>Cardiac output-heart rate and stroke volume-stroke volume is low due to insufficiency of left ventricle ,so cardiac output depends mainly on heart rate in children.</a:t>
            </a:r>
          </a:p>
          <a:p>
            <a:r>
              <a:rPr lang="en-US" dirty="0"/>
              <a:t>This age group is more prone to </a:t>
            </a:r>
            <a:r>
              <a:rPr lang="en-US" dirty="0" err="1"/>
              <a:t>bradycardia</a:t>
            </a:r>
            <a:r>
              <a:rPr lang="en-US" dirty="0"/>
              <a:t> as parasympathetic tone is more here.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Emotional and psychological differences: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child patient a lower of psychological competence is expected.</a:t>
            </a:r>
          </a:p>
          <a:p>
            <a:r>
              <a:rPr lang="en-US" dirty="0"/>
              <a:t>While treating a child his attachment to parents should be considered.</a:t>
            </a:r>
          </a:p>
          <a:p>
            <a:r>
              <a:rPr lang="en-US" dirty="0"/>
              <a:t>Children having lesser logic and cognition.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DENTIST PATIENT RELATIONSHIP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3200" dirty="0"/>
              <a:t>The dentist must be able to handle children well.</a:t>
            </a:r>
          </a:p>
          <a:p>
            <a:pPr lvl="1"/>
            <a:r>
              <a:rPr lang="en-US" sz="3200" dirty="0"/>
              <a:t>Perform to the best of his ability.</a:t>
            </a:r>
          </a:p>
          <a:p>
            <a:endParaRPr lang="en-US" dirty="0"/>
          </a:p>
        </p:txBody>
      </p:sp>
      <p:pic>
        <p:nvPicPr>
          <p:cNvPr id="5" name="Picture 4" descr="Lap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3352800"/>
            <a:ext cx="342900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PARENT DENTIST RELATIONSHIP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dirty="0"/>
              <a:t>Dentist should be able to convince the parents that good dentistry for children is an investment in future health</a:t>
            </a:r>
          </a:p>
          <a:p>
            <a:pPr lvl="1"/>
            <a:r>
              <a:rPr lang="en-US" sz="2400" dirty="0"/>
              <a:t>Good dentistry does not begin at dental chair, it begins at home .</a:t>
            </a:r>
          </a:p>
          <a:p>
            <a:pPr lvl="1"/>
            <a:r>
              <a:rPr lang="en-US" sz="2400" dirty="0"/>
              <a:t>Proper oral hygiene</a:t>
            </a:r>
          </a:p>
          <a:p>
            <a:pPr lvl="1"/>
            <a:r>
              <a:rPr lang="en-US" sz="2400" dirty="0"/>
              <a:t>Adequate diet</a:t>
            </a:r>
          </a:p>
          <a:p>
            <a:pPr lvl="1"/>
            <a:r>
              <a:rPr lang="en-US" sz="2400" dirty="0"/>
              <a:t>Carbohydrate restriction</a:t>
            </a:r>
          </a:p>
          <a:p>
            <a:pPr lvl="1"/>
            <a:r>
              <a:rPr lang="en-US" sz="2400" dirty="0"/>
              <a:t>Participating in community </a:t>
            </a:r>
          </a:p>
          <a:p>
            <a:pPr lvl="1">
              <a:buNone/>
            </a:pPr>
            <a:r>
              <a:rPr lang="en-US" sz="2400" dirty="0"/>
              <a:t> Programs.</a:t>
            </a:r>
          </a:p>
          <a:p>
            <a:endParaRPr lang="en-US" dirty="0"/>
          </a:p>
        </p:txBody>
      </p:sp>
      <p:pic>
        <p:nvPicPr>
          <p:cNvPr id="5" name="Picture 4" descr="img_lap_ex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10200" y="3609278"/>
            <a:ext cx="3733800" cy="3096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Pedodontic</a:t>
            </a:r>
            <a:r>
              <a:rPr lang="en-US" dirty="0"/>
              <a:t> triangle: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Patient-doctor relationship in </a:t>
            </a:r>
            <a:r>
              <a:rPr lang="en-US" dirty="0" err="1"/>
              <a:t>Pedodontics</a:t>
            </a:r>
            <a:r>
              <a:rPr lang="en-US" dirty="0"/>
              <a:t> is triangular.</a:t>
            </a:r>
          </a:p>
          <a:p>
            <a:r>
              <a:rPr lang="en-US" dirty="0"/>
              <a:t>In </a:t>
            </a:r>
            <a:r>
              <a:rPr lang="en-US" dirty="0" err="1"/>
              <a:t>Pedodontics</a:t>
            </a:r>
            <a:r>
              <a:rPr lang="en-US" dirty="0"/>
              <a:t>, the parent and child both are involved and child is at apex of the triangle.</a:t>
            </a:r>
          </a:p>
          <a:p>
            <a:r>
              <a:rPr lang="en-US" dirty="0"/>
              <a:t>It is given by GZ Wright in 1975.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990600"/>
            <a:ext cx="1589379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590800"/>
            <a:ext cx="38862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191000"/>
            <a:ext cx="1795463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114800"/>
            <a:ext cx="1905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Content Placeholder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10400" y="228600"/>
            <a:ext cx="1811339" cy="134401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81000" y="304800"/>
            <a:ext cx="3124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Conventional model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Modified model: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community has become a major part of all components of environment therefore, recently a new parameter has been added that is </a:t>
            </a:r>
            <a:r>
              <a:rPr lang="en-US" dirty="0">
                <a:solidFill>
                  <a:srgbClr val="FF0000"/>
                </a:solidFill>
              </a:rPr>
              <a:t>society.</a:t>
            </a:r>
          </a:p>
          <a:p>
            <a:r>
              <a:rPr lang="en-US" dirty="0">
                <a:solidFill>
                  <a:srgbClr val="FF0000"/>
                </a:solidFill>
              </a:rPr>
              <a:t>It was modified by McDonald et al in 2004.</a:t>
            </a:r>
          </a:p>
          <a:p>
            <a:r>
              <a:rPr lang="en-US" dirty="0"/>
              <a:t>Hence society came into center of the triangle indicating society are important factors influencing treatment modalities.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318145"/>
              </p:ext>
            </p:extLst>
          </p:nvPr>
        </p:nvGraphicFramePr>
        <p:xfrm>
          <a:off x="1295400" y="2286000"/>
          <a:ext cx="6705600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3600">
                  <a:extLst>
                    <a:ext uri="{9D8B030D-6E8A-4147-A177-3AD203B41FA5}">
                      <a16:colId xmlns:a16="http://schemas.microsoft.com/office/drawing/2014/main" val="946123654"/>
                    </a:ext>
                  </a:extLst>
                </a:gridCol>
                <a:gridCol w="3222000">
                  <a:extLst>
                    <a:ext uri="{9D8B030D-6E8A-4147-A177-3AD203B41FA5}">
                      <a16:colId xmlns:a16="http://schemas.microsoft.com/office/drawing/2014/main" val="2411658997"/>
                    </a:ext>
                  </a:extLst>
                </a:gridCol>
              </a:tblGrid>
              <a:tr h="561724">
                <a:tc>
                  <a:txBody>
                    <a:bodyPr/>
                    <a:lstStyle/>
                    <a:p>
                      <a:r>
                        <a:rPr lang="en-US" dirty="0"/>
                        <a:t>      Core areas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Domain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424398"/>
                  </a:ext>
                </a:extLst>
              </a:tr>
              <a:tr h="2486276">
                <a:tc>
                  <a:txBody>
                    <a:bodyPr/>
                    <a:lstStyle/>
                    <a:p>
                      <a:r>
                        <a:rPr lang="en-US" dirty="0"/>
                        <a:t>Definitions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Aims and objectives of </a:t>
                      </a:r>
                      <a:r>
                        <a:rPr lang="en-US" dirty="0" err="1"/>
                        <a:t>pedodontics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Worldwide history of </a:t>
                      </a:r>
                      <a:r>
                        <a:rPr lang="en-US" dirty="0" err="1"/>
                        <a:t>pedodontics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Difference between child and adult patient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Scope of </a:t>
                      </a:r>
                      <a:r>
                        <a:rPr lang="en-US" dirty="0" err="1"/>
                        <a:t>pedodontics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Changing trends of </a:t>
                      </a:r>
                      <a:r>
                        <a:rPr lang="en-US" dirty="0" err="1"/>
                        <a:t>pedodontics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5725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2388" y="1028700"/>
            <a:ext cx="142875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663" y="2590800"/>
            <a:ext cx="38862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3962400" y="4038600"/>
            <a:ext cx="121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Society</a:t>
            </a:r>
          </a:p>
        </p:txBody>
      </p:sp>
      <p:pic>
        <p:nvPicPr>
          <p:cNvPr id="8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24375"/>
            <a:ext cx="1795463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8275" y="4465638"/>
            <a:ext cx="1905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Scope of Pediatric Dentistry: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Pedodontics</a:t>
            </a:r>
            <a:r>
              <a:rPr lang="en-US" dirty="0"/>
              <a:t> encompasses a variety of </a:t>
            </a:r>
            <a:r>
              <a:rPr lang="en-US" dirty="0" err="1"/>
              <a:t>disciplines,techniques,procedures</a:t>
            </a:r>
            <a:r>
              <a:rPr lang="en-US" dirty="0"/>
              <a:t> and skills that logically share a common basis with other </a:t>
            </a:r>
            <a:r>
              <a:rPr lang="en-US" dirty="0" err="1"/>
              <a:t>specialities</a:t>
            </a:r>
            <a:r>
              <a:rPr lang="en-US" dirty="0"/>
              <a:t> but more modified transformed or adopted to special needs of </a:t>
            </a:r>
            <a:r>
              <a:rPr lang="en-US" dirty="0" err="1"/>
              <a:t>childern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 A </a:t>
            </a:r>
            <a:r>
              <a:rPr lang="en-US" dirty="0" err="1"/>
              <a:t>pedodontist</a:t>
            </a:r>
            <a:r>
              <a:rPr lang="en-US" dirty="0"/>
              <a:t> also holds the privilege of being the first person to diagnose the earliest signs of any systemic disorder, which are manifested more frequently in a child oral cavity as compared to adults.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scope of pediatric dentistry virtually includes the essence of all branches of dentistry like diagnosis, oral </a:t>
            </a:r>
            <a:r>
              <a:rPr lang="en-US" dirty="0" err="1"/>
              <a:t>surgery,rehabilitation,endodontics,orthodontics,preventive</a:t>
            </a:r>
            <a:r>
              <a:rPr lang="en-US" dirty="0"/>
              <a:t> dentistry and also includes the newer avenues like lasers and </a:t>
            </a:r>
            <a:r>
              <a:rPr lang="en-US" dirty="0" err="1"/>
              <a:t>nanodentistry</a:t>
            </a:r>
            <a:r>
              <a:rPr 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Changing trends of </a:t>
            </a:r>
            <a:r>
              <a:rPr lang="en-US" dirty="0" err="1"/>
              <a:t>Pedodontics</a:t>
            </a:r>
            <a:r>
              <a:rPr lang="en-US" dirty="0"/>
              <a:t>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various factors are responsible for this are-</a:t>
            </a:r>
          </a:p>
          <a:p>
            <a:r>
              <a:rPr lang="en-US" dirty="0"/>
              <a:t>Professional and public recognition of dental health for the general well being of the child.</a:t>
            </a:r>
          </a:p>
          <a:p>
            <a:r>
              <a:rPr lang="en-US" dirty="0"/>
              <a:t>Wide recognition of fluorides as the most effective health agent in the prevention of dental caries .</a:t>
            </a:r>
          </a:p>
          <a:p>
            <a:r>
              <a:rPr lang="en-US" dirty="0"/>
              <a:t>Introduction of high speed technology in the preparation of teeth requiring restoration.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Great improvement of various anesthetic agents in clinical use.</a:t>
            </a:r>
          </a:p>
          <a:p>
            <a:r>
              <a:rPr lang="en-US" dirty="0"/>
              <a:t>Introduction of the system of sophisticated </a:t>
            </a:r>
            <a:r>
              <a:rPr lang="en-US" dirty="0" err="1"/>
              <a:t>plastics,i.e</a:t>
            </a:r>
            <a:r>
              <a:rPr lang="en-US" dirty="0"/>
              <a:t>. </a:t>
            </a:r>
            <a:r>
              <a:rPr lang="en-US" dirty="0" err="1"/>
              <a:t>composites,iuonomer</a:t>
            </a:r>
            <a:r>
              <a:rPr lang="en-US" dirty="0"/>
              <a:t> cements, </a:t>
            </a:r>
            <a:r>
              <a:rPr lang="en-US" dirty="0" err="1"/>
              <a:t>compomer,pit</a:t>
            </a:r>
            <a:r>
              <a:rPr lang="en-US" dirty="0"/>
              <a:t> and fissure sealants-now popularly called as “invisible fillings”.</a:t>
            </a:r>
          </a:p>
          <a:p>
            <a:r>
              <a:rPr lang="en-US" dirty="0"/>
              <a:t>Radical changes to control virulent infections in any clinical contents.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present trends in Pediatric dentistry: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Preventive dentistry &amp; Public health </a:t>
            </a:r>
            <a:r>
              <a:rPr lang="en-US" dirty="0" err="1"/>
              <a:t>denistry</a:t>
            </a:r>
            <a:r>
              <a:rPr lang="en-US" dirty="0"/>
              <a:t>.</a:t>
            </a:r>
          </a:p>
          <a:p>
            <a:r>
              <a:rPr lang="en-US" dirty="0"/>
              <a:t>Child psychology and management.</a:t>
            </a:r>
          </a:p>
          <a:p>
            <a:r>
              <a:rPr lang="en-US" dirty="0"/>
              <a:t>Advanced restorative dentistry.</a:t>
            </a:r>
          </a:p>
          <a:p>
            <a:r>
              <a:rPr lang="en-US" dirty="0"/>
              <a:t>Preventive and interceptive dentistry.</a:t>
            </a:r>
          </a:p>
          <a:p>
            <a:r>
              <a:rPr lang="en-US" dirty="0"/>
              <a:t>Special care dentistry.</a:t>
            </a:r>
          </a:p>
          <a:p>
            <a:r>
              <a:rPr lang="en-US" dirty="0"/>
              <a:t>Child abuse and neglect (Forensic </a:t>
            </a:r>
            <a:r>
              <a:rPr lang="en-US" dirty="0" err="1"/>
              <a:t>Pedodontics</a:t>
            </a:r>
            <a:r>
              <a:rPr lang="en-US" dirty="0"/>
              <a:t>).</a:t>
            </a:r>
          </a:p>
          <a:p>
            <a:r>
              <a:rPr lang="en-US" dirty="0"/>
              <a:t>Genetics in pediatric dentistry.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/>
            <a:r>
              <a:rPr lang="en-US"/>
              <a:t>Take </a:t>
            </a:r>
            <a:r>
              <a:rPr lang="en-US" dirty="0"/>
              <a:t>Home Message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Font typeface="Wingdings" pitchFamily="2" charset="2"/>
              <a:buChar char="Ø"/>
            </a:pPr>
            <a:r>
              <a:rPr lang="en-US" dirty="0"/>
              <a:t>Pediatric dentists have extended services to </a:t>
            </a:r>
            <a:r>
              <a:rPr lang="en-US" dirty="0" err="1"/>
              <a:t>fullfill</a:t>
            </a:r>
            <a:r>
              <a:rPr lang="en-US" dirty="0"/>
              <a:t> the needs of the special child. 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en-US" dirty="0"/>
              <a:t>It includes the </a:t>
            </a:r>
            <a:r>
              <a:rPr lang="en-US" dirty="0" err="1"/>
              <a:t>physically,mentally</a:t>
            </a:r>
            <a:r>
              <a:rPr lang="en-US" dirty="0"/>
              <a:t> and medically handicapped.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en-US" dirty="0"/>
              <a:t>They also have the good fortune of being important team member in the children hospital.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en-US" dirty="0"/>
              <a:t>Also management of cleft lip and palate and patients and other such ailments.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Textbook of </a:t>
            </a:r>
            <a:r>
              <a:rPr lang="en-US" dirty="0" err="1"/>
              <a:t>Pedodontics</a:t>
            </a:r>
            <a:r>
              <a:rPr lang="en-US" dirty="0"/>
              <a:t>-</a:t>
            </a:r>
          </a:p>
          <a:p>
            <a:r>
              <a:rPr lang="en-US" dirty="0"/>
              <a:t> </a:t>
            </a:r>
            <a:r>
              <a:rPr lang="en-US" dirty="0" err="1"/>
              <a:t>Shobha</a:t>
            </a:r>
            <a:r>
              <a:rPr lang="en-US" dirty="0"/>
              <a:t> </a:t>
            </a:r>
            <a:r>
              <a:rPr lang="en-US" dirty="0" err="1"/>
              <a:t>Tondon</a:t>
            </a:r>
            <a:endParaRPr lang="en-US" dirty="0"/>
          </a:p>
          <a:p>
            <a:r>
              <a:rPr lang="en-US" dirty="0"/>
              <a:t>Textbook of Pediatric dentistry-</a:t>
            </a:r>
          </a:p>
          <a:p>
            <a:pPr>
              <a:buNone/>
            </a:pPr>
            <a:r>
              <a:rPr lang="en-US" dirty="0"/>
              <a:t>     Nikhil </a:t>
            </a:r>
            <a:r>
              <a:rPr lang="en-US" dirty="0" err="1"/>
              <a:t>Marwah</a:t>
            </a:r>
            <a:endParaRPr lang="en-US" dirty="0"/>
          </a:p>
          <a:p>
            <a:r>
              <a:rPr lang="en-US" dirty="0"/>
              <a:t>Textbook of </a:t>
            </a:r>
            <a:r>
              <a:rPr lang="en-US" dirty="0" err="1"/>
              <a:t>pedodontics</a:t>
            </a:r>
            <a:r>
              <a:rPr lang="en-US" dirty="0"/>
              <a:t>-</a:t>
            </a:r>
          </a:p>
          <a:p>
            <a:pPr>
              <a:buNone/>
            </a:pPr>
            <a:r>
              <a:rPr lang="en-US" dirty="0"/>
              <a:t>     S.G. </a:t>
            </a:r>
            <a:r>
              <a:rPr lang="en-US" dirty="0" err="1"/>
              <a:t>Damle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Catergory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myfreephotoshop.com/wp-content/uploads/2014/11/631.jpg"/>
          <p:cNvPicPr>
            <a:picLocks noChangeAspect="1" noChangeArrowheads="1"/>
          </p:cNvPicPr>
          <p:nvPr/>
        </p:nvPicPr>
        <p:blipFill>
          <a:blip r:embed="rId2">
            <a:lum bright="16000" contrast="-2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Definitions</a:t>
            </a:r>
          </a:p>
          <a:p>
            <a:r>
              <a:rPr lang="en-US" dirty="0"/>
              <a:t>Aims and objectives of </a:t>
            </a:r>
            <a:r>
              <a:rPr lang="en-US" dirty="0" err="1"/>
              <a:t>pedodontics</a:t>
            </a:r>
            <a:endParaRPr lang="en-US" dirty="0"/>
          </a:p>
          <a:p>
            <a:r>
              <a:rPr lang="en-US" dirty="0"/>
              <a:t>Worldwide history of </a:t>
            </a:r>
            <a:r>
              <a:rPr lang="en-US" dirty="0" err="1"/>
              <a:t>pedodontics</a:t>
            </a:r>
            <a:endParaRPr lang="en-US" dirty="0"/>
          </a:p>
          <a:p>
            <a:r>
              <a:rPr lang="en-US" dirty="0"/>
              <a:t>Difference between child and adult patient</a:t>
            </a:r>
          </a:p>
          <a:p>
            <a:r>
              <a:rPr lang="en-US" dirty="0" err="1"/>
              <a:t>Pedodontic</a:t>
            </a:r>
            <a:r>
              <a:rPr lang="en-US" dirty="0"/>
              <a:t> triangle</a:t>
            </a:r>
          </a:p>
          <a:p>
            <a:r>
              <a:rPr lang="en-US" dirty="0"/>
              <a:t>Modified </a:t>
            </a:r>
            <a:r>
              <a:rPr lang="en-US" dirty="0" err="1"/>
              <a:t>pedodontic</a:t>
            </a:r>
            <a:r>
              <a:rPr lang="en-US" dirty="0"/>
              <a:t> triangle</a:t>
            </a:r>
          </a:p>
          <a:p>
            <a:r>
              <a:rPr lang="en-US" dirty="0"/>
              <a:t>Scope of </a:t>
            </a:r>
            <a:r>
              <a:rPr lang="en-US" dirty="0" err="1"/>
              <a:t>pedodontics</a:t>
            </a:r>
            <a:endParaRPr lang="en-US" dirty="0"/>
          </a:p>
          <a:p>
            <a:r>
              <a:rPr lang="en-US" dirty="0"/>
              <a:t>Changing trends of </a:t>
            </a:r>
            <a:r>
              <a:rPr lang="en-US" dirty="0" err="1"/>
              <a:t>pedodontics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 </a:t>
            </a:r>
            <a:r>
              <a:rPr lang="en-US" dirty="0"/>
              <a:t>EVOLUTION OF PEDODONTICS IN INDIA: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Clr>
                <a:srgbClr val="C00000"/>
              </a:buClr>
              <a:defRPr/>
            </a:pPr>
            <a:r>
              <a:rPr lang="en-US" dirty="0"/>
              <a:t>The foundation of </a:t>
            </a:r>
            <a:r>
              <a:rPr lang="en-US" dirty="0" err="1"/>
              <a:t>pedodontics</a:t>
            </a:r>
            <a:r>
              <a:rPr lang="en-US" dirty="0"/>
              <a:t> was laid down at Government dental </a:t>
            </a:r>
            <a:r>
              <a:rPr lang="en-US" dirty="0" err="1"/>
              <a:t>college,Amritsar</a:t>
            </a:r>
            <a:r>
              <a:rPr lang="en-US" dirty="0"/>
              <a:t> in 1950.</a:t>
            </a:r>
          </a:p>
          <a:p>
            <a:pPr lvl="1">
              <a:buClr>
                <a:srgbClr val="C00000"/>
              </a:buClr>
              <a:buNone/>
              <a:defRPr/>
            </a:pPr>
            <a:endParaRPr lang="en-US" dirty="0"/>
          </a:p>
          <a:p>
            <a:pPr lvl="1">
              <a:buClr>
                <a:srgbClr val="C00000"/>
              </a:buClr>
              <a:defRPr/>
            </a:pPr>
            <a:r>
              <a:rPr lang="en-US" dirty="0"/>
              <a:t>Robert </a:t>
            </a:r>
            <a:r>
              <a:rPr lang="en-US" dirty="0" err="1"/>
              <a:t>Bunon</a:t>
            </a:r>
            <a:r>
              <a:rPr lang="en-US" dirty="0"/>
              <a:t> is the father of </a:t>
            </a:r>
            <a:r>
              <a:rPr lang="en-US" dirty="0" err="1"/>
              <a:t>Pedodontics</a:t>
            </a:r>
            <a:r>
              <a:rPr lang="en-US" dirty="0"/>
              <a:t>.</a:t>
            </a:r>
          </a:p>
          <a:p>
            <a:pPr lvl="1">
              <a:buClr>
                <a:srgbClr val="C00000"/>
              </a:buClr>
              <a:buNone/>
              <a:defRPr/>
            </a:pPr>
            <a:endParaRPr lang="en-US" dirty="0"/>
          </a:p>
          <a:p>
            <a:pPr lvl="1">
              <a:buClr>
                <a:srgbClr val="C00000"/>
              </a:buClr>
              <a:defRPr/>
            </a:pPr>
            <a:r>
              <a:rPr lang="en-US" dirty="0"/>
              <a:t>BR </a:t>
            </a:r>
            <a:r>
              <a:rPr lang="en-US" dirty="0" err="1"/>
              <a:t>Vacher</a:t>
            </a:r>
            <a:r>
              <a:rPr lang="en-US" dirty="0"/>
              <a:t> is the father of </a:t>
            </a:r>
            <a:r>
              <a:rPr lang="en-US" dirty="0" err="1"/>
              <a:t>Pedodontics</a:t>
            </a:r>
            <a:r>
              <a:rPr lang="en-US" dirty="0"/>
              <a:t> in India.</a:t>
            </a:r>
          </a:p>
          <a:p>
            <a:pPr lvl="1">
              <a:buClr>
                <a:srgbClr val="C00000"/>
              </a:buClr>
              <a:buNone/>
              <a:defRPr/>
            </a:pPr>
            <a:endParaRPr lang="en-US" dirty="0"/>
          </a:p>
          <a:p>
            <a:pPr lvl="1">
              <a:buClr>
                <a:srgbClr val="C00000"/>
              </a:buClr>
              <a:defRPr/>
            </a:pPr>
            <a:r>
              <a:rPr lang="en-US" dirty="0"/>
              <a:t>The association of Indian </a:t>
            </a:r>
            <a:r>
              <a:rPr lang="en-US" dirty="0" err="1"/>
              <a:t>Pedodontists</a:t>
            </a:r>
            <a:r>
              <a:rPr lang="en-US" dirty="0"/>
              <a:t> held its first conference on 24</a:t>
            </a:r>
            <a:r>
              <a:rPr lang="en-US" baseline="30000" dirty="0"/>
              <a:t>th</a:t>
            </a:r>
            <a:r>
              <a:rPr lang="en-US" dirty="0"/>
              <a:t> of November 1979 where it was named as Indian Society of </a:t>
            </a:r>
            <a:r>
              <a:rPr lang="en-US" dirty="0" err="1"/>
              <a:t>Pedodontia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American academy of Pediatric dentistry (1999):</a:t>
            </a:r>
          </a:p>
          <a:p>
            <a:pPr algn="just">
              <a:buNone/>
            </a:pPr>
            <a:r>
              <a:rPr lang="en-US" dirty="0"/>
              <a:t>“Pediatric dentistry is an age-defined </a:t>
            </a:r>
            <a:r>
              <a:rPr lang="en-US" dirty="0" err="1"/>
              <a:t>speciality</a:t>
            </a:r>
            <a:r>
              <a:rPr lang="en-US" dirty="0"/>
              <a:t> that provides both primary and comprehensive, preventive and therapeutic oral health care for infants and </a:t>
            </a:r>
            <a:r>
              <a:rPr lang="en-US" dirty="0" err="1"/>
              <a:t>childern</a:t>
            </a:r>
            <a:r>
              <a:rPr lang="en-US" dirty="0"/>
              <a:t> through </a:t>
            </a:r>
            <a:r>
              <a:rPr lang="en-US" dirty="0" err="1"/>
              <a:t>adolescence,including</a:t>
            </a:r>
            <a:r>
              <a:rPr lang="en-US" dirty="0"/>
              <a:t> those with special health care needs”.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Aims and objectives </a:t>
            </a:r>
            <a:r>
              <a:rPr lang="en-US" dirty="0"/>
              <a:t>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Health of a child as a whole: </a:t>
            </a:r>
            <a:r>
              <a:rPr lang="en-US" dirty="0"/>
              <a:t>As a </a:t>
            </a:r>
            <a:r>
              <a:rPr lang="en-US" dirty="0" err="1"/>
              <a:t>pedodontist</a:t>
            </a:r>
            <a:r>
              <a:rPr lang="en-US" dirty="0"/>
              <a:t> the overall health of the child should be of prime concern. Our aim is to improve dental health always in accordance with general health of the patient.</a:t>
            </a:r>
          </a:p>
          <a:p>
            <a:r>
              <a:rPr lang="en-US" dirty="0">
                <a:solidFill>
                  <a:srgbClr val="FF0000"/>
                </a:solidFill>
              </a:rPr>
              <a:t>Prevention :</a:t>
            </a:r>
            <a:r>
              <a:rPr lang="en-US" dirty="0"/>
              <a:t>while dealing with a child patient at an early stage in life prevention should be the prime object rather than treatment.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/>
          </a:bodyPr>
          <a:lstStyle/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en-US" sz="3200" dirty="0">
                <a:solidFill>
                  <a:srgbClr val="FF0000"/>
                </a:solidFill>
              </a:rPr>
              <a:t>Comprehensive oral health care:  </a:t>
            </a:r>
            <a:r>
              <a:rPr lang="en-US" sz="3200" dirty="0"/>
              <a:t>while selecting a treatment modality a </a:t>
            </a:r>
            <a:r>
              <a:rPr lang="en-US" sz="3200" dirty="0" err="1"/>
              <a:t>pedodontist</a:t>
            </a:r>
            <a:r>
              <a:rPr lang="en-US" sz="3200" dirty="0"/>
              <a:t> always focus on comprehensive oral health care of the child.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en-US" sz="3200" dirty="0">
                <a:solidFill>
                  <a:srgbClr val="FF0000"/>
                </a:solidFill>
              </a:rPr>
              <a:t>The developing dentition: </a:t>
            </a:r>
            <a:r>
              <a:rPr lang="en-US" sz="3200" dirty="0"/>
              <a:t>in a growing child needs to be monitored by </a:t>
            </a:r>
            <a:r>
              <a:rPr lang="en-US" sz="3200" dirty="0" err="1"/>
              <a:t>pedodontist</a:t>
            </a:r>
            <a:r>
              <a:rPr lang="en-US" sz="3200" dirty="0"/>
              <a:t> constantly from the beginning.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en-US" sz="3200" dirty="0"/>
              <a:t>A </a:t>
            </a:r>
            <a:r>
              <a:rPr lang="en-US" sz="3200" dirty="0" err="1"/>
              <a:t>pedodontist</a:t>
            </a:r>
            <a:r>
              <a:rPr lang="en-US" sz="3200" dirty="0"/>
              <a:t> needs to </a:t>
            </a:r>
            <a:r>
              <a:rPr lang="en-US" sz="3200" dirty="0">
                <a:solidFill>
                  <a:srgbClr val="FF0000"/>
                </a:solidFill>
              </a:rPr>
              <a:t>update his knowledge </a:t>
            </a:r>
            <a:r>
              <a:rPr lang="en-US" sz="3200" dirty="0"/>
              <a:t>from time to time with the recent advancements.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en-US" sz="3200" dirty="0" err="1">
                <a:solidFill>
                  <a:srgbClr val="FF0000"/>
                </a:solidFill>
              </a:rPr>
              <a:t>Instil</a:t>
            </a:r>
            <a:r>
              <a:rPr lang="en-US" sz="3200" dirty="0">
                <a:solidFill>
                  <a:srgbClr val="FF0000"/>
                </a:solidFill>
              </a:rPr>
              <a:t> a positive attitude:</a:t>
            </a:r>
            <a:r>
              <a:rPr lang="en-US" sz="3200" dirty="0"/>
              <a:t> by instilling a positive attitude in children the </a:t>
            </a:r>
            <a:r>
              <a:rPr lang="en-US" sz="3200" dirty="0" err="1"/>
              <a:t>pedodontist</a:t>
            </a:r>
            <a:r>
              <a:rPr lang="en-US" sz="3200" dirty="0"/>
              <a:t> helps a child to grow into better dental patient for the future.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endParaRPr lang="en-US" sz="3200" dirty="0"/>
          </a:p>
          <a:p>
            <a:pPr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.istockimg.com/file_thumbview_approve/14327675/6/stock-illustration-14327675-children-s-drawings-doodle-background-.jpg"/>
          <p:cNvPicPr>
            <a:picLocks noChangeAspect="1" noChangeArrowheads="1"/>
          </p:cNvPicPr>
          <p:nvPr/>
        </p:nvPicPr>
        <p:blipFill>
          <a:blip r:embed="rId2">
            <a:lum bright="59000" contrast="-2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err="1"/>
              <a:t>Pedodontics</a:t>
            </a:r>
            <a:r>
              <a:rPr lang="en-US" dirty="0"/>
              <a:t> in India: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914400"/>
          <a:ext cx="8686800" cy="59436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8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62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1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6645">
                <a:tc>
                  <a:txBody>
                    <a:bodyPr/>
                    <a:lstStyle/>
                    <a:p>
                      <a:r>
                        <a:rPr lang="en-US" sz="1800" dirty="0"/>
                        <a:t>1920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Calcutta Dental College and Hospital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  <a:r>
                        <a:rPr lang="en-US" sz="1800" baseline="30000" dirty="0"/>
                        <a:t>st</a:t>
                      </a:r>
                      <a:r>
                        <a:rPr lang="en-US" sz="1800" dirty="0"/>
                        <a:t> dental college started by Dr. </a:t>
                      </a:r>
                      <a:r>
                        <a:rPr lang="en-US" sz="1800" dirty="0" err="1"/>
                        <a:t>Rafiuddin</a:t>
                      </a:r>
                      <a:r>
                        <a:rPr lang="en-US" sz="1800" baseline="0" dirty="0"/>
                        <a:t> Ahmed, “Father of dentistry in India.”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6645">
                <a:tc>
                  <a:txBody>
                    <a:bodyPr/>
                    <a:lstStyle/>
                    <a:p>
                      <a:r>
                        <a:rPr lang="en-US" sz="1800" dirty="0"/>
                        <a:t>1935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Licentiate</a:t>
                      </a:r>
                      <a:r>
                        <a:rPr lang="en-US" sz="1800" baseline="0" dirty="0"/>
                        <a:t> in </a:t>
                      </a:r>
                      <a:r>
                        <a:rPr lang="en-US" sz="1800" baseline="0" dirty="0" err="1"/>
                        <a:t>Bacheolar</a:t>
                      </a:r>
                      <a:r>
                        <a:rPr lang="en-US" sz="1800" baseline="0" dirty="0"/>
                        <a:t> of Dental Surgery.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3778">
                <a:tc>
                  <a:txBody>
                    <a:bodyPr/>
                    <a:lstStyle/>
                    <a:p>
                      <a:r>
                        <a:rPr lang="en-US" sz="1800" dirty="0"/>
                        <a:t>1950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Pedodontics</a:t>
                      </a:r>
                      <a:r>
                        <a:rPr lang="en-US" sz="1800" dirty="0"/>
                        <a:t> is introduced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Government Dental</a:t>
                      </a:r>
                      <a:r>
                        <a:rPr lang="en-US" sz="1800" baseline="0" dirty="0"/>
                        <a:t> College ,</a:t>
                      </a:r>
                      <a:r>
                        <a:rPr lang="en-US" sz="1800" baseline="0" dirty="0" err="1"/>
                        <a:t>Amritsar,started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Pedodontics</a:t>
                      </a:r>
                      <a:r>
                        <a:rPr lang="en-US" sz="1800" baseline="0" dirty="0"/>
                        <a:t> as a </a:t>
                      </a:r>
                      <a:r>
                        <a:rPr lang="en-US" sz="1800" baseline="0" dirty="0" err="1"/>
                        <a:t>speciality</a:t>
                      </a:r>
                      <a:r>
                        <a:rPr lang="en-US" sz="1800" baseline="0" dirty="0"/>
                        <a:t>.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6645">
                <a:tc>
                  <a:txBody>
                    <a:bodyPr/>
                    <a:lstStyle/>
                    <a:p>
                      <a:r>
                        <a:rPr lang="en-US" sz="1800" dirty="0"/>
                        <a:t>1978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Pedodontics</a:t>
                      </a:r>
                      <a:r>
                        <a:rPr lang="en-US" sz="1800" dirty="0"/>
                        <a:t> for undergraduates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Pedodontics</a:t>
                      </a:r>
                      <a:r>
                        <a:rPr lang="en-US" sz="1800" dirty="0"/>
                        <a:t> is introduced as </a:t>
                      </a:r>
                      <a:r>
                        <a:rPr lang="en-US" sz="1800" dirty="0" err="1"/>
                        <a:t>speciality</a:t>
                      </a:r>
                      <a:r>
                        <a:rPr lang="en-US" sz="1800" dirty="0"/>
                        <a:t> in undergraduate curriculum.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30911">
                <a:tc>
                  <a:txBody>
                    <a:bodyPr/>
                    <a:lstStyle/>
                    <a:p>
                      <a:r>
                        <a:rPr lang="en-US" sz="1800" dirty="0"/>
                        <a:t>1979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Indian Society of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Pedodontics</a:t>
                      </a:r>
                      <a:r>
                        <a:rPr lang="en-US" sz="1800" baseline="0" dirty="0"/>
                        <a:t> and Preventive </a:t>
                      </a:r>
                      <a:r>
                        <a:rPr lang="en-US" sz="1800" baseline="0" dirty="0" err="1"/>
                        <a:t>dentisrty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The association of Indian </a:t>
                      </a:r>
                      <a:r>
                        <a:rPr lang="en-US" sz="1800" dirty="0" err="1"/>
                        <a:t>Pedodontics</a:t>
                      </a:r>
                      <a:r>
                        <a:rPr lang="en-US" sz="1800" dirty="0"/>
                        <a:t> holds the 1</a:t>
                      </a:r>
                      <a:r>
                        <a:rPr lang="en-US" sz="1800" baseline="30000" dirty="0"/>
                        <a:t>st</a:t>
                      </a:r>
                      <a:r>
                        <a:rPr lang="en-US" sz="1800" dirty="0"/>
                        <a:t> conference ;</a:t>
                      </a:r>
                      <a:r>
                        <a:rPr lang="en-US" sz="1800" dirty="0" err="1"/>
                        <a:t>DrBR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Vacher</a:t>
                      </a:r>
                      <a:r>
                        <a:rPr lang="en-US" sz="1800" dirty="0"/>
                        <a:t> is made the “Father of </a:t>
                      </a:r>
                      <a:r>
                        <a:rPr lang="en-US" sz="1800" dirty="0" err="1"/>
                        <a:t>pedodontics</a:t>
                      </a:r>
                      <a:r>
                        <a:rPr lang="en-US" sz="1800" dirty="0"/>
                        <a:t> in India.’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23778">
                <a:tc>
                  <a:txBody>
                    <a:bodyPr/>
                    <a:lstStyle/>
                    <a:p>
                      <a:r>
                        <a:rPr lang="en-US" sz="1800" dirty="0"/>
                        <a:t>1982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Affiliated</a:t>
                      </a:r>
                      <a:r>
                        <a:rPr lang="en-US" sz="1800" baseline="0" dirty="0"/>
                        <a:t>  to IADC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Indian Society of </a:t>
                      </a:r>
                      <a:r>
                        <a:rPr lang="en-US" sz="1800" dirty="0" err="1"/>
                        <a:t>pedodontics</a:t>
                      </a:r>
                      <a:r>
                        <a:rPr lang="en-US" sz="1800" dirty="0"/>
                        <a:t> and Preventive</a:t>
                      </a:r>
                      <a:r>
                        <a:rPr lang="en-US" sz="1800" baseline="0" dirty="0"/>
                        <a:t> Dentistry becomes an affiliate member of IADC.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3841-AF3E-497F-8C9D-F7C903111B0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820</TotalTime>
  <Words>1291</Words>
  <Application>Microsoft Office PowerPoint</Application>
  <PresentationFormat>On-screen Show (4:3)</PresentationFormat>
  <Paragraphs>172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Algerian</vt:lpstr>
      <vt:lpstr>Arial</vt:lpstr>
      <vt:lpstr>Book Antiqua</vt:lpstr>
      <vt:lpstr>Calibri</vt:lpstr>
      <vt:lpstr>Times New Roman</vt:lpstr>
      <vt:lpstr>Wingdings</vt:lpstr>
      <vt:lpstr>Office Theme</vt:lpstr>
      <vt:lpstr>PowerPoint Presentation</vt:lpstr>
      <vt:lpstr> Specific learning Objectives </vt:lpstr>
      <vt:lpstr>Catergory  </vt:lpstr>
      <vt:lpstr>CONTENTS:</vt:lpstr>
      <vt:lpstr> EVOLUTION OF PEDODONTICS IN INDIA:</vt:lpstr>
      <vt:lpstr>PowerPoint Presentation</vt:lpstr>
      <vt:lpstr>Aims and objectives :</vt:lpstr>
      <vt:lpstr>PowerPoint Presentation</vt:lpstr>
      <vt:lpstr>Pedodontics in India:</vt:lpstr>
      <vt:lpstr>DIFEERENCE BETWEEN CHILD AND ADULT PATIENT:</vt:lpstr>
      <vt:lpstr>Physical differences:</vt:lpstr>
      <vt:lpstr>PowerPoint Presentation</vt:lpstr>
      <vt:lpstr>Cardiovascular system:</vt:lpstr>
      <vt:lpstr>Emotional and psychological differences:</vt:lpstr>
      <vt:lpstr>DENTIST PATIENT RELATIONSHIP</vt:lpstr>
      <vt:lpstr>PARENT DENTIST RELATIONSHIP</vt:lpstr>
      <vt:lpstr>Pedodontic triangle:</vt:lpstr>
      <vt:lpstr>PowerPoint Presentation</vt:lpstr>
      <vt:lpstr>Modified model:</vt:lpstr>
      <vt:lpstr>PowerPoint Presentation</vt:lpstr>
      <vt:lpstr>Scope of Pediatric Dentistry:</vt:lpstr>
      <vt:lpstr>PowerPoint Presentation</vt:lpstr>
      <vt:lpstr>Changing trends of Pedodontics:</vt:lpstr>
      <vt:lpstr>PowerPoint Presentation</vt:lpstr>
      <vt:lpstr>The present trends in Pediatric dentistry:</vt:lpstr>
      <vt:lpstr>Take Home Message</vt:lpstr>
      <vt:lpstr>References 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</dc:title>
  <dc:creator>user</dc:creator>
  <cp:lastModifiedBy>atandulkar@outlook.com</cp:lastModifiedBy>
  <cp:revision>81</cp:revision>
  <dcterms:created xsi:type="dcterms:W3CDTF">2015-11-24T14:39:02Z</dcterms:created>
  <dcterms:modified xsi:type="dcterms:W3CDTF">2022-08-24T06:13:51Z</dcterms:modified>
</cp:coreProperties>
</file>